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8" r:id="rId1"/>
  </p:sldMasterIdLst>
  <p:sldIdLst>
    <p:sldId id="256" r:id="rId2"/>
    <p:sldId id="257" r:id="rId3"/>
    <p:sldId id="258" r:id="rId4"/>
    <p:sldId id="259" r:id="rId5"/>
    <p:sldId id="262" r:id="rId6"/>
    <p:sldId id="264" r:id="rId7"/>
    <p:sldId id="265" r:id="rId8"/>
    <p:sldId id="260" r:id="rId9"/>
    <p:sldId id="261"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694"/>
  </p:normalViewPr>
  <p:slideViewPr>
    <p:cSldViewPr snapToGrid="0" snapToObjects="1">
      <p:cViewPr varScale="1">
        <p:scale>
          <a:sx n="121" d="100"/>
          <a:sy n="121" d="100"/>
        </p:scale>
        <p:origin x="14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2/14/21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429062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2/14/21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60395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2/14/21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30186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07926"/>
            <a:ext cx="10058400" cy="724959"/>
          </a:xfrm>
        </p:spPr>
        <p:txBody>
          <a:bodyPr>
            <a:normAutofit/>
          </a:bodyPr>
          <a:lstStyle>
            <a:lvl1pPr>
              <a:defRPr sz="2800"/>
            </a:lvl1pPr>
          </a:lstStyle>
          <a:p>
            <a:r>
              <a:rPr lang="en-US" dirty="0"/>
              <a:t>Click to edit Master title style</a:t>
            </a:r>
          </a:p>
        </p:txBody>
      </p:sp>
      <p:sp>
        <p:nvSpPr>
          <p:cNvPr id="3" name="Content Placeholder 2"/>
          <p:cNvSpPr>
            <a:spLocks noGrp="1"/>
          </p:cNvSpPr>
          <p:nvPr>
            <p:ph idx="1"/>
          </p:nvPr>
        </p:nvSpPr>
        <p:spPr>
          <a:xfrm>
            <a:off x="1066800" y="1278542"/>
            <a:ext cx="10058400" cy="4674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3383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2/14/21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55055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46125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2/14/21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2391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2/14/21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84474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2/14/21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68950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2/14/21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747035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2/14/21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26140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2/14/21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49261637"/>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77" r:id="rId5"/>
    <p:sldLayoutId id="2147483778" r:id="rId6"/>
    <p:sldLayoutId id="2147483779" r:id="rId7"/>
    <p:sldLayoutId id="2147483780" r:id="rId8"/>
    <p:sldLayoutId id="2147483781" r:id="rId9"/>
    <p:sldLayoutId id="2147483782" r:id="rId10"/>
    <p:sldLayoutId id="2147483783" r:id="rId11"/>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github.com/LoriQuarnstrom/DataScienceCapstone/blob/master/FINAL%20-%20Where%20to%20open%20an%20Austin%20bubble%20tea%20sho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s://en.wikipedia.org/wiki/List_of_Austin_neighborhood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77" name="Rectangle 76">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57238142-F96B-194F-8DAC-85E9511A5923}"/>
              </a:ext>
            </a:extLst>
          </p:cNvPr>
          <p:cNvSpPr>
            <a:spLocks noGrp="1"/>
          </p:cNvSpPr>
          <p:nvPr>
            <p:ph type="ctrTitle"/>
          </p:nvPr>
        </p:nvSpPr>
        <p:spPr>
          <a:xfrm>
            <a:off x="1256493" y="1559768"/>
            <a:ext cx="2978281" cy="3135379"/>
          </a:xfrm>
        </p:spPr>
        <p:txBody>
          <a:bodyPr>
            <a:normAutofit/>
          </a:bodyPr>
          <a:lstStyle/>
          <a:p>
            <a:r>
              <a:rPr lang="en-US" sz="3600" dirty="0">
                <a:solidFill>
                  <a:schemeClr val="bg1"/>
                </a:solidFill>
              </a:rPr>
              <a:t>Where will I open my Austin bubble tea shop?</a:t>
            </a:r>
          </a:p>
        </p:txBody>
      </p:sp>
      <p:sp>
        <p:nvSpPr>
          <p:cNvPr id="3" name="Subtitle 2">
            <a:extLst>
              <a:ext uri="{FF2B5EF4-FFF2-40B4-BE49-F238E27FC236}">
                <a16:creationId xmlns:a16="http://schemas.microsoft.com/office/drawing/2014/main" id="{704BA21E-DD01-CD46-8711-254BF0FFD56E}"/>
              </a:ext>
            </a:extLst>
          </p:cNvPr>
          <p:cNvSpPr>
            <a:spLocks noGrp="1"/>
          </p:cNvSpPr>
          <p:nvPr>
            <p:ph type="subTitle" idx="1"/>
          </p:nvPr>
        </p:nvSpPr>
        <p:spPr>
          <a:xfrm>
            <a:off x="1256493" y="4822490"/>
            <a:ext cx="2978282" cy="992223"/>
          </a:xfrm>
        </p:spPr>
        <p:txBody>
          <a:bodyPr>
            <a:normAutofit fontScale="92500"/>
          </a:bodyPr>
          <a:lstStyle/>
          <a:p>
            <a:pPr>
              <a:spcAft>
                <a:spcPts val="600"/>
              </a:spcAft>
            </a:pPr>
            <a:r>
              <a:rPr lang="en-US" sz="1400" dirty="0">
                <a:solidFill>
                  <a:schemeClr val="bg1"/>
                </a:solidFill>
              </a:rPr>
              <a:t>Analysis of Neighborhoods and Related Attractions for a New Business in Austin, Texas</a:t>
            </a:r>
          </a:p>
        </p:txBody>
      </p:sp>
      <p:sp>
        <p:nvSpPr>
          <p:cNvPr id="79" name="Rectangle 78">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1" name="Straight Connector 80">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8" name="Picture 3">
            <a:extLst>
              <a:ext uri="{FF2B5EF4-FFF2-40B4-BE49-F238E27FC236}">
                <a16:creationId xmlns:a16="http://schemas.microsoft.com/office/drawing/2014/main" id="{8F6D17C2-85BF-453A-A7C3-7554F9FAEEF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46570" y="1348493"/>
            <a:ext cx="6202238" cy="4157889"/>
          </a:xfrm>
          <a:prstGeom prst="rect">
            <a:avLst/>
          </a:prstGeom>
        </p:spPr>
      </p:pic>
    </p:spTree>
    <p:extLst>
      <p:ext uri="{BB962C8B-B14F-4D97-AF65-F5344CB8AC3E}">
        <p14:creationId xmlns:p14="http://schemas.microsoft.com/office/powerpoint/2010/main" val="382280690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8B47AE-0638-944E-BEFA-DE1D4CEB4BCE}"/>
              </a:ext>
            </a:extLst>
          </p:cNvPr>
          <p:cNvSpPr>
            <a:spLocks noGrp="1"/>
          </p:cNvSpPr>
          <p:nvPr>
            <p:ph type="title"/>
          </p:nvPr>
        </p:nvSpPr>
        <p:spPr/>
        <p:txBody>
          <a:bodyPr/>
          <a:lstStyle/>
          <a:p>
            <a:r>
              <a:rPr lang="en-US"/>
              <a:t>Conclusion</a:t>
            </a:r>
            <a:endParaRPr lang="en-US" dirty="0"/>
          </a:p>
        </p:txBody>
      </p:sp>
      <p:sp>
        <p:nvSpPr>
          <p:cNvPr id="5" name="Content Placeholder 4">
            <a:extLst>
              <a:ext uri="{FF2B5EF4-FFF2-40B4-BE49-F238E27FC236}">
                <a16:creationId xmlns:a16="http://schemas.microsoft.com/office/drawing/2014/main" id="{93E5244A-41A8-4048-859E-B4E545D22CB2}"/>
              </a:ext>
            </a:extLst>
          </p:cNvPr>
          <p:cNvSpPr>
            <a:spLocks noGrp="1"/>
          </p:cNvSpPr>
          <p:nvPr>
            <p:ph idx="1"/>
          </p:nvPr>
        </p:nvSpPr>
        <p:spPr/>
        <p:txBody>
          <a:bodyPr/>
          <a:lstStyle/>
          <a:p>
            <a:r>
              <a:rPr lang="en-US" dirty="0"/>
              <a:t>I didn't find a conclusion to my business problem.  This is partly because I spent a lot of time trying to apply tools from previous lessons to my problem.  Iterating through Foursquare searches for relevant businesses in areas with existing bubble tea shops was not appealing.  Still, I can see that, with a bit more practice in executing correct searches and examining data, I might be able to get the relevant attractions, and apply the model to other geographic area.</a:t>
            </a:r>
          </a:p>
          <a:p>
            <a:endParaRPr lang="en-US" dirty="0"/>
          </a:p>
          <a:p>
            <a:r>
              <a:rPr lang="en-US" dirty="0"/>
              <a:t>This Coursera course was a good introduction to Data Science.  I was able to work through the steps of these and other experiments, and use the tools to get results. </a:t>
            </a:r>
          </a:p>
        </p:txBody>
      </p:sp>
    </p:spTree>
    <p:extLst>
      <p:ext uri="{BB962C8B-B14F-4D97-AF65-F5344CB8AC3E}">
        <p14:creationId xmlns:p14="http://schemas.microsoft.com/office/powerpoint/2010/main" val="314530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5FAA58-0EDC-412F-A5F8-01968BE60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089CB0-2F03-4E3C-ADBB-570A3BE78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81" y="0"/>
            <a:ext cx="55107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DBA80B1-3B69-49C0-8AC9-716ABA57F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rgbClr val="D9D9D9"/>
          </a:solidFill>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047E1103-B264-49BE-BC2A-F4E40BD3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solidFill>
            <a:schemeClr val="bg1"/>
          </a:solidFill>
          <a:ln w="9525" cap="sq" cmpd="sng" algn="ctr">
            <a:noFill/>
            <a:prstDash val="solid"/>
            <a:miter lim="800000"/>
          </a:ln>
          <a:effectLst/>
        </p:spPr>
      </p:sp>
      <p:sp>
        <p:nvSpPr>
          <p:cNvPr id="2" name="Title 1">
            <a:extLst>
              <a:ext uri="{FF2B5EF4-FFF2-40B4-BE49-F238E27FC236}">
                <a16:creationId xmlns:a16="http://schemas.microsoft.com/office/drawing/2014/main" id="{02912034-8DE2-4743-A7B8-488B876E7A7C}"/>
              </a:ext>
            </a:extLst>
          </p:cNvPr>
          <p:cNvSpPr>
            <a:spLocks noGrp="1"/>
          </p:cNvSpPr>
          <p:nvPr>
            <p:ph type="title"/>
          </p:nvPr>
        </p:nvSpPr>
        <p:spPr>
          <a:xfrm>
            <a:off x="983887" y="1185059"/>
            <a:ext cx="3491832" cy="4487882"/>
          </a:xfrm>
        </p:spPr>
        <p:txBody>
          <a:bodyPr>
            <a:normAutofit/>
          </a:bodyPr>
          <a:lstStyle/>
          <a:p>
            <a:pPr algn="ctr"/>
            <a:r>
              <a:rPr lang="en-US" sz="4400" dirty="0"/>
              <a:t>Table of Contents</a:t>
            </a:r>
          </a:p>
        </p:txBody>
      </p:sp>
      <p:sp>
        <p:nvSpPr>
          <p:cNvPr id="16" name="Rectangle 15">
            <a:extLst>
              <a:ext uri="{FF2B5EF4-FFF2-40B4-BE49-F238E27FC236}">
                <a16:creationId xmlns:a16="http://schemas.microsoft.com/office/drawing/2014/main" id="{52DA11B6-B538-4624-9628-98B823D76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939" y="276008"/>
            <a:ext cx="6146615" cy="6305984"/>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FB1CB5B-67A5-45DB-B8E1-7A09A642E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5455" y="438912"/>
            <a:ext cx="5815584" cy="5980176"/>
          </a:xfrm>
          <a:prstGeom prst="rect">
            <a:avLst/>
          </a:prstGeom>
          <a:noFill/>
          <a:ln w="6350" cap="sq" cmpd="sng" algn="ctr">
            <a:solidFill>
              <a:schemeClr val="tx1">
                <a:lumMod val="75000"/>
                <a:lumOff val="25000"/>
              </a:schemeClr>
            </a:solidFill>
            <a:prstDash val="solid"/>
            <a:miter lim="800000"/>
          </a:ln>
          <a:effectLst/>
        </p:spPr>
      </p:sp>
      <p:sp>
        <p:nvSpPr>
          <p:cNvPr id="3" name="Content Placeholder 2">
            <a:extLst>
              <a:ext uri="{FF2B5EF4-FFF2-40B4-BE49-F238E27FC236}">
                <a16:creationId xmlns:a16="http://schemas.microsoft.com/office/drawing/2014/main" id="{851B98AB-6A4B-5B4B-80AB-8358113A7625}"/>
              </a:ext>
            </a:extLst>
          </p:cNvPr>
          <p:cNvSpPr>
            <a:spLocks noGrp="1"/>
          </p:cNvSpPr>
          <p:nvPr>
            <p:ph idx="1"/>
          </p:nvPr>
        </p:nvSpPr>
        <p:spPr>
          <a:xfrm>
            <a:off x="6403656" y="936416"/>
            <a:ext cx="4870512" cy="4985169"/>
          </a:xfrm>
        </p:spPr>
        <p:txBody>
          <a:bodyPr anchor="ctr">
            <a:normAutofit/>
          </a:bodyPr>
          <a:lstStyle/>
          <a:p>
            <a:r>
              <a:rPr lang="en-US" sz="2000" dirty="0"/>
              <a:t>Introduction: Business Problem</a:t>
            </a:r>
          </a:p>
          <a:p>
            <a:r>
              <a:rPr lang="en-US" sz="2000" dirty="0"/>
              <a:t>Data</a:t>
            </a:r>
          </a:p>
          <a:p>
            <a:r>
              <a:rPr lang="en-US" sz="2000" dirty="0"/>
              <a:t>Methodology</a:t>
            </a:r>
          </a:p>
          <a:p>
            <a:r>
              <a:rPr lang="en-US" sz="2000" dirty="0"/>
              <a:t>Analysis</a:t>
            </a:r>
          </a:p>
          <a:p>
            <a:r>
              <a:rPr lang="en-US" sz="2000" dirty="0"/>
              <a:t>Results and Discussion</a:t>
            </a:r>
          </a:p>
          <a:p>
            <a:r>
              <a:rPr lang="en-US" sz="2000" dirty="0"/>
              <a:t>Conclusion</a:t>
            </a:r>
          </a:p>
        </p:txBody>
      </p:sp>
    </p:spTree>
    <p:extLst>
      <p:ext uri="{BB962C8B-B14F-4D97-AF65-F5344CB8AC3E}">
        <p14:creationId xmlns:p14="http://schemas.microsoft.com/office/powerpoint/2010/main" val="3879581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8B47AE-0638-944E-BEFA-DE1D4CEB4BCE}"/>
              </a:ext>
            </a:extLst>
          </p:cNvPr>
          <p:cNvSpPr>
            <a:spLocks noGrp="1"/>
          </p:cNvSpPr>
          <p:nvPr>
            <p:ph type="title"/>
          </p:nvPr>
        </p:nvSpPr>
        <p:spPr>
          <a:xfrm>
            <a:off x="1066800" y="390338"/>
            <a:ext cx="10058400" cy="1371600"/>
          </a:xfrm>
        </p:spPr>
        <p:txBody>
          <a:bodyPr/>
          <a:lstStyle/>
          <a:p>
            <a:r>
              <a:rPr lang="en-US" dirty="0"/>
              <a:t>Introduction:  Business Problem</a:t>
            </a:r>
          </a:p>
        </p:txBody>
      </p:sp>
      <p:sp>
        <p:nvSpPr>
          <p:cNvPr id="5" name="Content Placeholder 4">
            <a:extLst>
              <a:ext uri="{FF2B5EF4-FFF2-40B4-BE49-F238E27FC236}">
                <a16:creationId xmlns:a16="http://schemas.microsoft.com/office/drawing/2014/main" id="{93E5244A-41A8-4048-859E-B4E545D22CB2}"/>
              </a:ext>
            </a:extLst>
          </p:cNvPr>
          <p:cNvSpPr>
            <a:spLocks noGrp="1"/>
          </p:cNvSpPr>
          <p:nvPr>
            <p:ph idx="1"/>
          </p:nvPr>
        </p:nvSpPr>
        <p:spPr>
          <a:xfrm>
            <a:off x="1066798" y="1529247"/>
            <a:ext cx="7407661" cy="4824249"/>
          </a:xfrm>
        </p:spPr>
        <p:txBody>
          <a:bodyPr>
            <a:normAutofit fontScale="92500" lnSpcReduction="10000"/>
          </a:bodyPr>
          <a:lstStyle/>
          <a:p>
            <a:r>
              <a:rPr lang="en-US" sz="1800" dirty="0"/>
              <a:t>Bubble tea, or “boba”, is a popular drink in Asia.  The bubbles are balls of tapioca that are flavored with tea, then placed in a cup with tea, juice, ice cream, and other sweet, cold liquid ingredients.  </a:t>
            </a:r>
          </a:p>
          <a:p>
            <a:r>
              <a:rPr lang="en-US" sz="1800" dirty="0"/>
              <a:t>Many cosmopolitan cities have bubble tea shops.</a:t>
            </a:r>
          </a:p>
          <a:p>
            <a:r>
              <a:rPr lang="en-US" sz="1800" dirty="0"/>
              <a:t>Austin is a cultural, educational &amp; business hub.  It has many leisure venues, and a warm climate where a cool snack product like bubble tea would be popular.</a:t>
            </a:r>
          </a:p>
          <a:p>
            <a:r>
              <a:rPr lang="en-US" sz="1800" dirty="0"/>
              <a:t>This project intends to find patterns in the locations of bubble tea shops, then find similar locations where a new bubble tea shop would have enough customer traffic.</a:t>
            </a:r>
          </a:p>
          <a:p>
            <a:r>
              <a:rPr lang="en-US" sz="1800" dirty="0"/>
              <a:t>The GitHub link for this project is:  </a:t>
            </a:r>
            <a:r>
              <a:rPr lang="en-US" sz="1800" dirty="0">
                <a:hlinkClick r:id="rId2"/>
              </a:rPr>
              <a:t>https://github.com/LoriQuarnstrom/DataScienceCapstone/blob/master/FINAL%20-%20Where%20to%20open%20an%20Austin%20bubble%20tea%20shop</a:t>
            </a:r>
            <a:endParaRPr lang="en-US" sz="1800" dirty="0"/>
          </a:p>
          <a:p>
            <a:endParaRPr lang="en-US" sz="1800" dirty="0"/>
          </a:p>
        </p:txBody>
      </p:sp>
      <p:pic>
        <p:nvPicPr>
          <p:cNvPr id="1028" name="Picture 4" descr="See the source image">
            <a:extLst>
              <a:ext uri="{FF2B5EF4-FFF2-40B4-BE49-F238E27FC236}">
                <a16:creationId xmlns:a16="http://schemas.microsoft.com/office/drawing/2014/main" id="{883BAFE5-38F7-6342-924E-66504801BBB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74460" y="1459572"/>
            <a:ext cx="2972674" cy="3979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348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8B47AE-0638-944E-BEFA-DE1D4CEB4BCE}"/>
              </a:ext>
            </a:extLst>
          </p:cNvPr>
          <p:cNvSpPr>
            <a:spLocks noGrp="1"/>
          </p:cNvSpPr>
          <p:nvPr>
            <p:ph type="title"/>
          </p:nvPr>
        </p:nvSpPr>
        <p:spPr>
          <a:xfrm>
            <a:off x="1066800" y="421870"/>
            <a:ext cx="10058400" cy="933964"/>
          </a:xfrm>
        </p:spPr>
        <p:txBody>
          <a:bodyPr/>
          <a:lstStyle/>
          <a:p>
            <a:r>
              <a:rPr lang="en-US" dirty="0"/>
              <a:t>Data</a:t>
            </a:r>
          </a:p>
        </p:txBody>
      </p:sp>
      <p:sp>
        <p:nvSpPr>
          <p:cNvPr id="5" name="Content Placeholder 4">
            <a:extLst>
              <a:ext uri="{FF2B5EF4-FFF2-40B4-BE49-F238E27FC236}">
                <a16:creationId xmlns:a16="http://schemas.microsoft.com/office/drawing/2014/main" id="{93E5244A-41A8-4048-859E-B4E545D22CB2}"/>
              </a:ext>
            </a:extLst>
          </p:cNvPr>
          <p:cNvSpPr>
            <a:spLocks noGrp="1"/>
          </p:cNvSpPr>
          <p:nvPr>
            <p:ph idx="1"/>
          </p:nvPr>
        </p:nvSpPr>
        <p:spPr>
          <a:xfrm>
            <a:off x="1066800" y="1355834"/>
            <a:ext cx="10058400" cy="4596910"/>
          </a:xfrm>
        </p:spPr>
        <p:txBody>
          <a:bodyPr>
            <a:noAutofit/>
          </a:bodyPr>
          <a:lstStyle/>
          <a:p>
            <a:pPr marL="0" indent="0">
              <a:buNone/>
            </a:pPr>
            <a:r>
              <a:rPr lang="en-US" sz="1800" dirty="0"/>
              <a:t>The data used is:</a:t>
            </a:r>
          </a:p>
          <a:p>
            <a:r>
              <a:rPr lang="en-US" sz="1800" dirty="0"/>
              <a:t>Location data for Austin</a:t>
            </a:r>
          </a:p>
          <a:p>
            <a:r>
              <a:rPr lang="en-US" sz="1800" dirty="0"/>
              <a:t>Foursquare venue data</a:t>
            </a:r>
          </a:p>
          <a:p>
            <a:r>
              <a:rPr lang="en-US" sz="1800" dirty="0"/>
              <a:t>Simple </a:t>
            </a:r>
            <a:r>
              <a:rPr lang="en-US" sz="1800" dirty="0" err="1"/>
              <a:t>dataframes</a:t>
            </a:r>
            <a:r>
              <a:rPr lang="en-US" sz="1800" dirty="0"/>
              <a:t> for organizing location &amp; venue data</a:t>
            </a:r>
          </a:p>
          <a:p>
            <a:endParaRPr lang="en-US" sz="1800" dirty="0"/>
          </a:p>
          <a:p>
            <a:pPr marL="0" indent="0">
              <a:buNone/>
            </a:pPr>
            <a:r>
              <a:rPr lang="en-US" sz="1800" dirty="0"/>
              <a:t>The data science applications used are:</a:t>
            </a:r>
          </a:p>
          <a:p>
            <a:r>
              <a:rPr lang="en-US" sz="1800" dirty="0"/>
              <a:t>Foursquare for finding venues and associated data</a:t>
            </a:r>
          </a:p>
          <a:p>
            <a:r>
              <a:rPr lang="en-US" sz="1800" dirty="0" err="1"/>
              <a:t>Nominatim</a:t>
            </a:r>
            <a:r>
              <a:rPr lang="en-US" sz="1800" dirty="0"/>
              <a:t> for latitude / longitude</a:t>
            </a:r>
          </a:p>
          <a:p>
            <a:r>
              <a:rPr lang="en-US" sz="1800" dirty="0"/>
              <a:t>Folium and </a:t>
            </a:r>
            <a:r>
              <a:rPr lang="en-US" sz="1800" dirty="0" err="1"/>
              <a:t>Geopy</a:t>
            </a:r>
            <a:r>
              <a:rPr lang="en-US" sz="1800" dirty="0"/>
              <a:t> for mapping</a:t>
            </a:r>
          </a:p>
          <a:p>
            <a:r>
              <a:rPr lang="en-US" sz="1800" dirty="0" err="1"/>
              <a:t>Numpy</a:t>
            </a:r>
            <a:r>
              <a:rPr lang="en-US" sz="1800" dirty="0"/>
              <a:t>, Pandas and </a:t>
            </a:r>
            <a:r>
              <a:rPr lang="en-US" sz="1800" dirty="0" err="1"/>
              <a:t>Matplot</a:t>
            </a:r>
            <a:r>
              <a:rPr lang="en-US" sz="1800" dirty="0"/>
              <a:t> lib for defining and cleaning data</a:t>
            </a:r>
          </a:p>
        </p:txBody>
      </p:sp>
    </p:spTree>
    <p:extLst>
      <p:ext uri="{BB962C8B-B14F-4D97-AF65-F5344CB8AC3E}">
        <p14:creationId xmlns:p14="http://schemas.microsoft.com/office/powerpoint/2010/main" val="3660612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8B47AE-0638-944E-BEFA-DE1D4CEB4BCE}"/>
              </a:ext>
            </a:extLst>
          </p:cNvPr>
          <p:cNvSpPr>
            <a:spLocks noGrp="1"/>
          </p:cNvSpPr>
          <p:nvPr>
            <p:ph type="title"/>
          </p:nvPr>
        </p:nvSpPr>
        <p:spPr/>
        <p:txBody>
          <a:bodyPr/>
          <a:lstStyle/>
          <a:p>
            <a:r>
              <a:rPr lang="en-US" dirty="0"/>
              <a:t>Methodology</a:t>
            </a:r>
          </a:p>
        </p:txBody>
      </p:sp>
      <p:sp>
        <p:nvSpPr>
          <p:cNvPr id="5" name="Content Placeholder 4">
            <a:extLst>
              <a:ext uri="{FF2B5EF4-FFF2-40B4-BE49-F238E27FC236}">
                <a16:creationId xmlns:a16="http://schemas.microsoft.com/office/drawing/2014/main" id="{93E5244A-41A8-4048-859E-B4E545D22CB2}"/>
              </a:ext>
            </a:extLst>
          </p:cNvPr>
          <p:cNvSpPr>
            <a:spLocks noGrp="1"/>
          </p:cNvSpPr>
          <p:nvPr>
            <p:ph idx="1"/>
          </p:nvPr>
        </p:nvSpPr>
        <p:spPr/>
        <p:txBody>
          <a:bodyPr/>
          <a:lstStyle/>
          <a:p>
            <a:pPr marL="0" indent="0">
              <a:buNone/>
            </a:pPr>
            <a:r>
              <a:rPr lang="en-US" sz="1800" dirty="0"/>
              <a:t>This section contains the setup and Python code I'll use to prepare my results. The sections are as follows:</a:t>
            </a:r>
          </a:p>
          <a:p>
            <a:pPr marL="617220" lvl="1" indent="-342900">
              <a:buFont typeface="+mj-lt"/>
              <a:buAutoNum type="arabicPeriod"/>
            </a:pPr>
            <a:r>
              <a:rPr lang="en-US" sz="1800" dirty="0"/>
              <a:t>Prepare Libraries &amp; Tools</a:t>
            </a:r>
          </a:p>
          <a:p>
            <a:pPr marL="617220" lvl="1" indent="-342900">
              <a:buFont typeface="+mj-lt"/>
              <a:buAutoNum type="arabicPeriod"/>
            </a:pPr>
            <a:r>
              <a:rPr lang="en-US" sz="1800" dirty="0"/>
              <a:t>Set up Foursquare credentials</a:t>
            </a:r>
          </a:p>
          <a:p>
            <a:pPr marL="617220" lvl="1" indent="-342900">
              <a:buFont typeface="+mj-lt"/>
              <a:buAutoNum type="arabicPeriod"/>
            </a:pPr>
            <a:r>
              <a:rPr lang="en-US" sz="1800" dirty="0"/>
              <a:t>Visualize the neighborhoods in Austin, Texas</a:t>
            </a:r>
          </a:p>
          <a:p>
            <a:pPr marL="617220" lvl="1" indent="-342900">
              <a:buFont typeface="+mj-lt"/>
              <a:buAutoNum type="arabicPeriod"/>
            </a:pPr>
            <a:r>
              <a:rPr lang="en-US" sz="1800" dirty="0"/>
              <a:t>Collect venue data</a:t>
            </a:r>
          </a:p>
          <a:p>
            <a:pPr marL="617220" lvl="1" indent="-342900">
              <a:buFont typeface="+mj-lt"/>
              <a:buAutoNum type="arabicPeriod"/>
            </a:pPr>
            <a:endParaRPr lang="en-US" dirty="0"/>
          </a:p>
          <a:p>
            <a:pPr marL="0" indent="0">
              <a:buNone/>
            </a:pPr>
            <a:r>
              <a:rPr lang="en-US" sz="1800" dirty="0"/>
              <a:t>I will not use machine learning or clustering in this methodology.</a:t>
            </a:r>
          </a:p>
          <a:p>
            <a:endParaRPr lang="en-US" dirty="0"/>
          </a:p>
        </p:txBody>
      </p:sp>
    </p:spTree>
    <p:extLst>
      <p:ext uri="{BB962C8B-B14F-4D97-AF65-F5344CB8AC3E}">
        <p14:creationId xmlns:p14="http://schemas.microsoft.com/office/powerpoint/2010/main" val="3840964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8B47AE-0638-944E-BEFA-DE1D4CEB4BCE}"/>
              </a:ext>
            </a:extLst>
          </p:cNvPr>
          <p:cNvSpPr>
            <a:spLocks noGrp="1"/>
          </p:cNvSpPr>
          <p:nvPr>
            <p:ph type="title"/>
          </p:nvPr>
        </p:nvSpPr>
        <p:spPr/>
        <p:txBody>
          <a:bodyPr/>
          <a:lstStyle/>
          <a:p>
            <a:r>
              <a:rPr lang="en-US" dirty="0"/>
              <a:t>Methodology, continued</a:t>
            </a:r>
          </a:p>
        </p:txBody>
      </p:sp>
      <p:sp>
        <p:nvSpPr>
          <p:cNvPr id="5" name="Content Placeholder 4">
            <a:extLst>
              <a:ext uri="{FF2B5EF4-FFF2-40B4-BE49-F238E27FC236}">
                <a16:creationId xmlns:a16="http://schemas.microsoft.com/office/drawing/2014/main" id="{93E5244A-41A8-4048-859E-B4E545D22CB2}"/>
              </a:ext>
            </a:extLst>
          </p:cNvPr>
          <p:cNvSpPr>
            <a:spLocks noGrp="1"/>
          </p:cNvSpPr>
          <p:nvPr>
            <p:ph idx="1"/>
          </p:nvPr>
        </p:nvSpPr>
        <p:spPr>
          <a:xfrm>
            <a:off x="1066800" y="1278542"/>
            <a:ext cx="5804263" cy="4674202"/>
          </a:xfrm>
        </p:spPr>
        <p:txBody>
          <a:bodyPr>
            <a:normAutofit fontScale="92500" lnSpcReduction="10000"/>
          </a:bodyPr>
          <a:lstStyle/>
          <a:p>
            <a:pPr marL="342900" indent="-342900">
              <a:buFont typeface="+mj-lt"/>
              <a:buAutoNum type="arabicPeriod"/>
            </a:pPr>
            <a:r>
              <a:rPr lang="en-US" sz="2000" dirty="0"/>
              <a:t>Prepare Libraries &amp; Tools</a:t>
            </a:r>
            <a:endParaRPr lang="en-US" sz="1800" dirty="0"/>
          </a:p>
          <a:p>
            <a:pPr lvl="1"/>
            <a:r>
              <a:rPr lang="en-US" sz="1600" dirty="0"/>
              <a:t>Please refer to the Notebook on GitHub.</a:t>
            </a:r>
          </a:p>
          <a:p>
            <a:pPr marL="274320" lvl="1" indent="0">
              <a:buNone/>
            </a:pPr>
            <a:endParaRPr lang="en-US" sz="1600" dirty="0"/>
          </a:p>
          <a:p>
            <a:pPr marL="342900" indent="-342900">
              <a:buFont typeface="+mj-lt"/>
              <a:buAutoNum type="arabicPeriod"/>
            </a:pPr>
            <a:r>
              <a:rPr lang="en-US" sz="2000" dirty="0"/>
              <a:t>Set up Foursquare credentials</a:t>
            </a:r>
          </a:p>
          <a:p>
            <a:pPr lvl="1">
              <a:buClr>
                <a:prstClr val="black">
                  <a:lumMod val="85000"/>
                  <a:lumOff val="15000"/>
                </a:prstClr>
              </a:buClr>
            </a:pPr>
            <a:r>
              <a:rPr lang="en-US" sz="1600" dirty="0">
                <a:solidFill>
                  <a:prstClr val="black"/>
                </a:solidFill>
              </a:rPr>
              <a:t>Please refer to the Notebook on GitHub.</a:t>
            </a:r>
          </a:p>
          <a:p>
            <a:pPr lvl="1">
              <a:buClr>
                <a:prstClr val="black">
                  <a:lumMod val="85000"/>
                  <a:lumOff val="15000"/>
                </a:prstClr>
              </a:buClr>
            </a:pPr>
            <a:endParaRPr lang="en-US" sz="1600" dirty="0">
              <a:solidFill>
                <a:prstClr val="black"/>
              </a:solidFill>
            </a:endParaRPr>
          </a:p>
          <a:p>
            <a:pPr marL="342900" indent="-342900">
              <a:buClr>
                <a:prstClr val="black">
                  <a:lumMod val="85000"/>
                  <a:lumOff val="15000"/>
                </a:prstClr>
              </a:buClr>
              <a:buFont typeface="+mj-lt"/>
              <a:buAutoNum type="arabicPeriod"/>
            </a:pPr>
            <a:r>
              <a:rPr lang="en-US" sz="1800" dirty="0">
                <a:solidFill>
                  <a:prstClr val="black"/>
                </a:solidFill>
              </a:rPr>
              <a:t>Visualize the neighborhoods in Austin, Texas</a:t>
            </a:r>
          </a:p>
          <a:p>
            <a:pPr lvl="1">
              <a:buClr>
                <a:prstClr val="black">
                  <a:lumMod val="85000"/>
                  <a:lumOff val="15000"/>
                </a:prstClr>
              </a:buClr>
            </a:pPr>
            <a:r>
              <a:rPr lang="en-US" sz="1600" dirty="0">
                <a:solidFill>
                  <a:prstClr val="black"/>
                </a:solidFill>
              </a:rPr>
              <a:t>The map at right shows the neighborhoods in Austin.  The data for these neighborhoods was built from a neighborhood list located at </a:t>
            </a:r>
            <a:r>
              <a:rPr lang="en-US" sz="1600" dirty="0">
                <a:solidFill>
                  <a:prstClr val="black"/>
                </a:solidFill>
                <a:hlinkClick r:id="rId2"/>
              </a:rPr>
              <a:t>https://en.wikipedia.org/wiki/List_of_Austin_neighborhoods</a:t>
            </a:r>
            <a:r>
              <a:rPr lang="en-US" sz="1600" dirty="0">
                <a:solidFill>
                  <a:prstClr val="black"/>
                </a:solidFill>
              </a:rPr>
              <a:t>  </a:t>
            </a:r>
          </a:p>
          <a:p>
            <a:pPr lvl="1">
              <a:buClr>
                <a:prstClr val="black">
                  <a:lumMod val="85000"/>
                  <a:lumOff val="15000"/>
                </a:prstClr>
              </a:buClr>
            </a:pPr>
            <a:r>
              <a:rPr lang="en-US" sz="1600" dirty="0">
                <a:solidFill>
                  <a:prstClr val="black"/>
                </a:solidFill>
              </a:rPr>
              <a:t>The Latitude and Longitude were built manually using </a:t>
            </a:r>
            <a:r>
              <a:rPr lang="en-US" sz="1600" dirty="0" err="1">
                <a:solidFill>
                  <a:prstClr val="black"/>
                </a:solidFill>
              </a:rPr>
              <a:t>Nominatim</a:t>
            </a:r>
            <a:r>
              <a:rPr lang="en-US" sz="1600" dirty="0">
                <a:solidFill>
                  <a:prstClr val="black"/>
                </a:solidFill>
              </a:rPr>
              <a:t>, then uploaded via comma-delimited .CSV file.  </a:t>
            </a:r>
          </a:p>
          <a:p>
            <a:pPr marL="342900" indent="-342900">
              <a:buFont typeface="+mj-lt"/>
              <a:buAutoNum type="arabicPeriod"/>
            </a:pPr>
            <a:endParaRPr lang="en-US" sz="2000" dirty="0"/>
          </a:p>
        </p:txBody>
      </p:sp>
      <p:pic>
        <p:nvPicPr>
          <p:cNvPr id="6" name="Picture 5">
            <a:extLst>
              <a:ext uri="{FF2B5EF4-FFF2-40B4-BE49-F238E27FC236}">
                <a16:creationId xmlns:a16="http://schemas.microsoft.com/office/drawing/2014/main" id="{F7B2D667-F347-7B49-822A-FC0160EA6C92}"/>
              </a:ext>
            </a:extLst>
          </p:cNvPr>
          <p:cNvPicPr>
            <a:picLocks noChangeAspect="1"/>
          </p:cNvPicPr>
          <p:nvPr/>
        </p:nvPicPr>
        <p:blipFill>
          <a:blip r:embed="rId3"/>
          <a:stretch>
            <a:fillRect/>
          </a:stretch>
        </p:blipFill>
        <p:spPr>
          <a:xfrm>
            <a:off x="6944703" y="716404"/>
            <a:ext cx="4705731" cy="4753263"/>
          </a:xfrm>
          <a:prstGeom prst="rect">
            <a:avLst/>
          </a:prstGeom>
        </p:spPr>
      </p:pic>
    </p:spTree>
    <p:extLst>
      <p:ext uri="{BB962C8B-B14F-4D97-AF65-F5344CB8AC3E}">
        <p14:creationId xmlns:p14="http://schemas.microsoft.com/office/powerpoint/2010/main" val="1706439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8B47AE-0638-944E-BEFA-DE1D4CEB4BCE}"/>
              </a:ext>
            </a:extLst>
          </p:cNvPr>
          <p:cNvSpPr>
            <a:spLocks noGrp="1"/>
          </p:cNvSpPr>
          <p:nvPr>
            <p:ph type="title"/>
          </p:nvPr>
        </p:nvSpPr>
        <p:spPr/>
        <p:txBody>
          <a:bodyPr/>
          <a:lstStyle/>
          <a:p>
            <a:r>
              <a:rPr lang="en-US" dirty="0"/>
              <a:t>Methodology, continued</a:t>
            </a:r>
          </a:p>
        </p:txBody>
      </p:sp>
      <p:sp>
        <p:nvSpPr>
          <p:cNvPr id="5" name="Content Placeholder 4">
            <a:extLst>
              <a:ext uri="{FF2B5EF4-FFF2-40B4-BE49-F238E27FC236}">
                <a16:creationId xmlns:a16="http://schemas.microsoft.com/office/drawing/2014/main" id="{93E5244A-41A8-4048-859E-B4E545D22CB2}"/>
              </a:ext>
            </a:extLst>
          </p:cNvPr>
          <p:cNvSpPr>
            <a:spLocks noGrp="1"/>
          </p:cNvSpPr>
          <p:nvPr>
            <p:ph idx="1"/>
          </p:nvPr>
        </p:nvSpPr>
        <p:spPr>
          <a:xfrm>
            <a:off x="1066800" y="1278542"/>
            <a:ext cx="10532165" cy="2299545"/>
          </a:xfrm>
        </p:spPr>
        <p:txBody>
          <a:bodyPr>
            <a:normAutofit/>
          </a:bodyPr>
          <a:lstStyle/>
          <a:p>
            <a:pPr marL="457200" indent="-457200">
              <a:buFont typeface="+mj-lt"/>
              <a:buAutoNum type="arabicPeriod" startAt="4"/>
            </a:pPr>
            <a:r>
              <a:rPr lang="en-US" sz="2000" dirty="0"/>
              <a:t>Collect venue data</a:t>
            </a:r>
          </a:p>
          <a:p>
            <a:pPr lvl="1"/>
            <a:r>
              <a:rPr lang="en-US" sz="1600" dirty="0"/>
              <a:t>Please refer to the Notebook on GitHub.</a:t>
            </a:r>
          </a:p>
          <a:p>
            <a:pPr lvl="1"/>
            <a:r>
              <a:rPr lang="en-US" sz="1600" dirty="0"/>
              <a:t>All venues for Austin neighborhoods were queried from Foursquare, and the JSON data placed in a </a:t>
            </a:r>
            <a:r>
              <a:rPr lang="en-US" sz="1600" dirty="0" err="1"/>
              <a:t>dataframe</a:t>
            </a:r>
            <a:r>
              <a:rPr lang="en-US" sz="1600" dirty="0"/>
              <a:t>.</a:t>
            </a:r>
          </a:p>
          <a:p>
            <a:pPr lvl="1"/>
            <a:r>
              <a:rPr lang="en-US" sz="1600" dirty="0"/>
              <a:t>The Venue Category field contained only one Bubble Tea Shop.  The other bubble tea shops in Austin didn’t appear at all in the list of 822 venues returned for Austin.</a:t>
            </a:r>
          </a:p>
          <a:p>
            <a:pPr marL="342900" indent="-342900">
              <a:buFont typeface="+mj-lt"/>
              <a:buAutoNum type="arabicPeriod" startAt="4"/>
            </a:pPr>
            <a:endParaRPr lang="en-US" sz="2000" dirty="0"/>
          </a:p>
        </p:txBody>
      </p:sp>
      <p:pic>
        <p:nvPicPr>
          <p:cNvPr id="3" name="Picture 2">
            <a:extLst>
              <a:ext uri="{FF2B5EF4-FFF2-40B4-BE49-F238E27FC236}">
                <a16:creationId xmlns:a16="http://schemas.microsoft.com/office/drawing/2014/main" id="{BCFF0046-C60D-4440-927B-21F340D4E19B}"/>
              </a:ext>
            </a:extLst>
          </p:cNvPr>
          <p:cNvPicPr>
            <a:picLocks noChangeAspect="1"/>
          </p:cNvPicPr>
          <p:nvPr/>
        </p:nvPicPr>
        <p:blipFill>
          <a:blip r:embed="rId2"/>
          <a:stretch>
            <a:fillRect/>
          </a:stretch>
        </p:blipFill>
        <p:spPr>
          <a:xfrm>
            <a:off x="2315818" y="3429000"/>
            <a:ext cx="7302775" cy="2919313"/>
          </a:xfrm>
          <a:prstGeom prst="rect">
            <a:avLst/>
          </a:prstGeom>
        </p:spPr>
      </p:pic>
    </p:spTree>
    <p:extLst>
      <p:ext uri="{BB962C8B-B14F-4D97-AF65-F5344CB8AC3E}">
        <p14:creationId xmlns:p14="http://schemas.microsoft.com/office/powerpoint/2010/main" val="2794685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8B47AE-0638-944E-BEFA-DE1D4CEB4BCE}"/>
              </a:ext>
            </a:extLst>
          </p:cNvPr>
          <p:cNvSpPr>
            <a:spLocks noGrp="1"/>
          </p:cNvSpPr>
          <p:nvPr>
            <p:ph type="title"/>
          </p:nvPr>
        </p:nvSpPr>
        <p:spPr/>
        <p:txBody>
          <a:bodyPr/>
          <a:lstStyle/>
          <a:p>
            <a:r>
              <a:rPr lang="en-US" dirty="0"/>
              <a:t>Analysis</a:t>
            </a:r>
          </a:p>
        </p:txBody>
      </p:sp>
      <p:sp>
        <p:nvSpPr>
          <p:cNvPr id="5" name="Content Placeholder 4">
            <a:extLst>
              <a:ext uri="{FF2B5EF4-FFF2-40B4-BE49-F238E27FC236}">
                <a16:creationId xmlns:a16="http://schemas.microsoft.com/office/drawing/2014/main" id="{93E5244A-41A8-4048-859E-B4E545D22CB2}"/>
              </a:ext>
            </a:extLst>
          </p:cNvPr>
          <p:cNvSpPr>
            <a:spLocks noGrp="1"/>
          </p:cNvSpPr>
          <p:nvPr>
            <p:ph idx="1"/>
          </p:nvPr>
        </p:nvSpPr>
        <p:spPr>
          <a:xfrm>
            <a:off x="834357" y="1184957"/>
            <a:ext cx="5261643" cy="5102632"/>
          </a:xfrm>
        </p:spPr>
        <p:txBody>
          <a:bodyPr>
            <a:normAutofit/>
          </a:bodyPr>
          <a:lstStyle/>
          <a:p>
            <a:pPr marL="0" indent="0">
              <a:buNone/>
            </a:pPr>
            <a:r>
              <a:rPr lang="en-US" sz="1600" dirty="0"/>
              <a:t>Does Foursquare have useful Bubble Tea data?</a:t>
            </a:r>
          </a:p>
          <a:p>
            <a:r>
              <a:rPr lang="en-US" sz="1600" dirty="0"/>
              <a:t>Only one business was categorized as a Bubble Tea Shop.  Google Maps shows 20 bubble tea shops in Austin.</a:t>
            </a:r>
          </a:p>
          <a:p>
            <a:r>
              <a:rPr lang="en-US" sz="1600" dirty="0"/>
              <a:t>A simple text search only searches business names</a:t>
            </a:r>
          </a:p>
          <a:p>
            <a:pPr lvl="1"/>
            <a:r>
              <a:rPr lang="en-US" sz="1600" dirty="0"/>
              <a:t>The search “bubble tea” returned tea shops, but also “Austin Defense </a:t>
            </a:r>
            <a:r>
              <a:rPr lang="en-US" sz="1600" b="1" dirty="0"/>
              <a:t>Tea</a:t>
            </a:r>
            <a:r>
              <a:rPr lang="en-US" sz="1600" dirty="0"/>
              <a:t>m: Criminal Defense Attorneys”  </a:t>
            </a:r>
          </a:p>
          <a:p>
            <a:pPr lvl="1"/>
            <a:r>
              <a:rPr lang="en-US" sz="1600" dirty="0"/>
              <a:t>The search “bubble boba” returned more relevant results, but also “The Bubble Recording Studio”.</a:t>
            </a:r>
          </a:p>
          <a:p>
            <a:pPr marL="0" indent="0">
              <a:buNone/>
            </a:pPr>
            <a:r>
              <a:rPr lang="en-US" sz="1600" dirty="0"/>
              <a:t>Since “bubble boba” was more relevant, I mapped the venues in the map to the right.  (Please refer to the Notebook for specific business results.)</a:t>
            </a:r>
          </a:p>
        </p:txBody>
      </p:sp>
      <p:pic>
        <p:nvPicPr>
          <p:cNvPr id="6" name="Picture 5">
            <a:extLst>
              <a:ext uri="{FF2B5EF4-FFF2-40B4-BE49-F238E27FC236}">
                <a16:creationId xmlns:a16="http://schemas.microsoft.com/office/drawing/2014/main" id="{97077D15-0845-FA45-A7DD-63F7318946B6}"/>
              </a:ext>
            </a:extLst>
          </p:cNvPr>
          <p:cNvPicPr>
            <a:picLocks noChangeAspect="1"/>
          </p:cNvPicPr>
          <p:nvPr/>
        </p:nvPicPr>
        <p:blipFill>
          <a:blip r:embed="rId2"/>
          <a:stretch>
            <a:fillRect/>
          </a:stretch>
        </p:blipFill>
        <p:spPr>
          <a:xfrm>
            <a:off x="6507154" y="1305853"/>
            <a:ext cx="5181227" cy="4488086"/>
          </a:xfrm>
          <a:prstGeom prst="rect">
            <a:avLst/>
          </a:prstGeom>
        </p:spPr>
      </p:pic>
    </p:spTree>
    <p:extLst>
      <p:ext uri="{BB962C8B-B14F-4D97-AF65-F5344CB8AC3E}">
        <p14:creationId xmlns:p14="http://schemas.microsoft.com/office/powerpoint/2010/main" val="3337874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8B47AE-0638-944E-BEFA-DE1D4CEB4BCE}"/>
              </a:ext>
            </a:extLst>
          </p:cNvPr>
          <p:cNvSpPr>
            <a:spLocks noGrp="1"/>
          </p:cNvSpPr>
          <p:nvPr>
            <p:ph type="title"/>
          </p:nvPr>
        </p:nvSpPr>
        <p:spPr/>
        <p:txBody>
          <a:bodyPr/>
          <a:lstStyle/>
          <a:p>
            <a:r>
              <a:rPr lang="en-US" dirty="0"/>
              <a:t>Results and Discussion</a:t>
            </a:r>
          </a:p>
        </p:txBody>
      </p:sp>
      <p:sp>
        <p:nvSpPr>
          <p:cNvPr id="5" name="Content Placeholder 4">
            <a:extLst>
              <a:ext uri="{FF2B5EF4-FFF2-40B4-BE49-F238E27FC236}">
                <a16:creationId xmlns:a16="http://schemas.microsoft.com/office/drawing/2014/main" id="{93E5244A-41A8-4048-859E-B4E545D22CB2}"/>
              </a:ext>
            </a:extLst>
          </p:cNvPr>
          <p:cNvSpPr>
            <a:spLocks noGrp="1"/>
          </p:cNvSpPr>
          <p:nvPr>
            <p:ph idx="1"/>
          </p:nvPr>
        </p:nvSpPr>
        <p:spPr/>
        <p:txBody>
          <a:bodyPr>
            <a:normAutofit/>
          </a:bodyPr>
          <a:lstStyle/>
          <a:p>
            <a:pPr marL="0" indent="0">
              <a:buNone/>
            </a:pPr>
            <a:r>
              <a:rPr lang="en-US" sz="1800" dirty="0"/>
              <a:t>I found that the results of this experiment were mixed.</a:t>
            </a:r>
          </a:p>
          <a:p>
            <a:r>
              <a:rPr lang="en-US" sz="1800" dirty="0"/>
              <a:t>I was able to map neighborhoods, but I had to build the neighborhood </a:t>
            </a:r>
            <a:r>
              <a:rPr lang="en-US" sz="1800" dirty="0" err="1"/>
              <a:t>lat</a:t>
            </a:r>
            <a:r>
              <a:rPr lang="en-US" sz="1800" dirty="0"/>
              <a:t>/long table by hand using </a:t>
            </a:r>
            <a:r>
              <a:rPr lang="en-US" sz="1800" dirty="0" err="1"/>
              <a:t>Nominatim</a:t>
            </a:r>
            <a:r>
              <a:rPr lang="en-US" sz="1800" dirty="0"/>
              <a:t> for each of the Austin neighborhoods, then upload it in a .CSV file. The course didn't get into building </a:t>
            </a:r>
            <a:r>
              <a:rPr lang="en-US" sz="1800" dirty="0" err="1"/>
              <a:t>lat</a:t>
            </a:r>
            <a:r>
              <a:rPr lang="en-US" sz="1800" dirty="0"/>
              <a:t>/long values in a </a:t>
            </a:r>
            <a:r>
              <a:rPr lang="en-US" sz="1800" dirty="0" err="1"/>
              <a:t>dataframe</a:t>
            </a:r>
            <a:r>
              <a:rPr lang="en-US" sz="1800" dirty="0"/>
              <a:t> automatically.  When I study Data Science in more depth, I will figure out how to do this properly.</a:t>
            </a:r>
          </a:p>
          <a:p>
            <a:r>
              <a:rPr lang="en-US" sz="1800" dirty="0"/>
              <a:t>Foursquare enabled me to find some of the venue data I was looking for, but it was incomplete when compared to other sources like Google Maps.</a:t>
            </a:r>
          </a:p>
          <a:p>
            <a:r>
              <a:rPr lang="en-US" sz="1800" dirty="0"/>
              <a:t>The limited tools and my schedule didn’t allow time to analyze other neighborhood attractions.</a:t>
            </a:r>
          </a:p>
          <a:p>
            <a:r>
              <a:rPr lang="en-US" sz="1800" dirty="0"/>
              <a:t>Even these limited results were extremely time-consuming for me.  I reviewed the relevant modules and experimented a lot.  This exercise taught me a great deal, but I don't think I'd use these tools in my professional consulting career.</a:t>
            </a:r>
          </a:p>
          <a:p>
            <a:endParaRPr lang="en-US" sz="1800" dirty="0"/>
          </a:p>
        </p:txBody>
      </p:sp>
    </p:spTree>
    <p:extLst>
      <p:ext uri="{BB962C8B-B14F-4D97-AF65-F5344CB8AC3E}">
        <p14:creationId xmlns:p14="http://schemas.microsoft.com/office/powerpoint/2010/main" val="34720683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1560</TotalTime>
  <Words>867</Words>
  <Application>Microsoft Macintosh PowerPoint</Application>
  <PresentationFormat>Widescreen</PresentationFormat>
  <Paragraphs>66</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Garamond</vt:lpstr>
      <vt:lpstr>Sagona Book</vt:lpstr>
      <vt:lpstr>Sagona ExtraLight</vt:lpstr>
      <vt:lpstr>SavonVTI</vt:lpstr>
      <vt:lpstr>Where will I open my Austin bubble tea shop?</vt:lpstr>
      <vt:lpstr>Table of Contents</vt:lpstr>
      <vt:lpstr>Introduction:  Business Problem</vt:lpstr>
      <vt:lpstr>Data</vt:lpstr>
      <vt:lpstr>Methodology</vt:lpstr>
      <vt:lpstr>Methodology, continued</vt:lpstr>
      <vt:lpstr>Methodology, continued</vt:lpstr>
      <vt:lpstr>Analysis</vt:lpstr>
      <vt:lpstr>Results and Discussion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Lori’s Austin Bubble Tea Shop</dc:title>
  <dc:creator>Lori Quarnstrom - Network</dc:creator>
  <cp:lastModifiedBy>Lori Quarnstrom - Network</cp:lastModifiedBy>
  <cp:revision>11</cp:revision>
  <dcterms:created xsi:type="dcterms:W3CDTF">2021-02-07T16:23:23Z</dcterms:created>
  <dcterms:modified xsi:type="dcterms:W3CDTF">2021-02-14T19:52:14Z</dcterms:modified>
</cp:coreProperties>
</file>